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8" y="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081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123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5371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5159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195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0782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878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746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398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68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542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2530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7957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68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444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4479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82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515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rivehack-level.herokuapp.com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7BDFB95-1123-4D00-F420-A0665494F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8" y="3675299"/>
            <a:ext cx="6400800" cy="2953610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Bahnschrift SemiBold" panose="020B0502040204020203" pitchFamily="34" charset="0"/>
              </a:rPr>
              <a:t>Команда «Уровень»</a:t>
            </a:r>
            <a:endParaRPr lang="en-US" dirty="0">
              <a:latin typeface="Bahnschrift SemiBold" panose="020B0502040204020203" pitchFamily="34" charset="0"/>
            </a:endParaRPr>
          </a:p>
          <a:p>
            <a:endParaRPr lang="en-US" dirty="0">
              <a:latin typeface="Bahnschrift SemiBold" panose="020B0502040204020203" pitchFamily="34" charset="0"/>
            </a:endParaRPr>
          </a:p>
          <a:p>
            <a:endParaRPr lang="en-US" dirty="0">
              <a:latin typeface="Bahnschrift SemiBold" panose="020B0502040204020203" pitchFamily="34" charset="0"/>
            </a:endParaRPr>
          </a:p>
          <a:p>
            <a:endParaRPr lang="en-US" sz="1400" dirty="0">
              <a:latin typeface="Bahnschrift SemiBold" panose="020B0502040204020203" pitchFamily="34" charset="0"/>
            </a:endParaRPr>
          </a:p>
          <a:p>
            <a:endParaRPr lang="en-US" sz="1400" dirty="0">
              <a:latin typeface="Bahnschrift SemiBold" panose="020B0502040204020203" pitchFamily="34" charset="0"/>
            </a:endParaRPr>
          </a:p>
          <a:p>
            <a:endParaRPr lang="en-US" sz="1400" dirty="0">
              <a:latin typeface="Bahnschrift SemiBold" panose="020B0502040204020203" pitchFamily="34" charset="0"/>
            </a:endParaRPr>
          </a:p>
          <a:p>
            <a:endParaRPr lang="en-US" sz="1400" dirty="0">
              <a:latin typeface="Bahnschrift SemiBold" panose="020B0502040204020203" pitchFamily="34" charset="0"/>
            </a:endParaRPr>
          </a:p>
          <a:p>
            <a:r>
              <a:rPr lang="ru-RU" sz="1400" dirty="0">
                <a:latin typeface="Bahnschrift SemiBold" panose="020B0502040204020203" pitchFamily="34" charset="0"/>
              </a:rPr>
              <a:t>Кейс </a:t>
            </a:r>
            <a:r>
              <a:rPr lang="ru-RU" sz="1400" dirty="0" err="1">
                <a:latin typeface="Bahnschrift SemiBold" panose="020B0502040204020203" pitchFamily="34" charset="0"/>
              </a:rPr>
              <a:t>МосТрансПроекта</a:t>
            </a:r>
            <a:endParaRPr lang="ru-RU" sz="1400" dirty="0">
              <a:latin typeface="Bahnschrift SemiBold" panose="020B0502040204020203" pitchFamily="34" charset="0"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17B76E7-07A0-978C-720F-56D915C0C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137" y="-345900"/>
            <a:ext cx="10205998" cy="3444536"/>
          </a:xfrm>
        </p:spPr>
        <p:txBody>
          <a:bodyPr>
            <a:normAutofit fontScale="90000"/>
          </a:bodyPr>
          <a:lstStyle/>
          <a:p>
            <a:r>
              <a:rPr lang="ru-RU" sz="4800" dirty="0"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Прогнозирование загруженности транспортных узлов в местах введения</a:t>
            </a:r>
            <a:r>
              <a:rPr lang="en-US" sz="4800" dirty="0"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 </a:t>
            </a:r>
            <a:r>
              <a:rPr lang="ru-RU" sz="4800" dirty="0"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новых объектов недвижимости</a:t>
            </a:r>
            <a:endParaRPr lang="ru-RU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61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27B12F-332A-4530-EA6B-84937B5E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99417"/>
            <a:ext cx="8534400" cy="1507067"/>
          </a:xfrm>
        </p:spPr>
        <p:txBody>
          <a:bodyPr/>
          <a:lstStyle/>
          <a:p>
            <a:pPr algn="ctr"/>
            <a:r>
              <a:rPr lang="ru-RU" b="1" dirty="0">
                <a:latin typeface="Bahnschrift SemiBold" panose="020B0502040204020203" pitchFamily="34" charset="0"/>
              </a:rPr>
              <a:t>Наша команда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5352A2-03D9-5FC8-73A6-3E95313E4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9" t="8642" r="16105"/>
          <a:stretch/>
        </p:blipFill>
        <p:spPr>
          <a:xfrm>
            <a:off x="3210817" y="1704266"/>
            <a:ext cx="2537792" cy="3144668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3E8277C4-DCF9-A454-1E1A-3016D37058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060882" cy="106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Bahnschrift SemiBold" panose="020B0502040204020203" pitchFamily="34" charset="0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E7488DDC-7A9C-BD7F-0947-A073261BC9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24940" y="45794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Bahnschrift SemiBold" panose="020B05020402040202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396D68-77DE-A131-1742-1B23ED01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79" y="1704264"/>
            <a:ext cx="2407637" cy="31446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549F1E-C0B2-F127-3816-4F9E2EF0AA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58" t="25101" r="31215"/>
          <a:stretch/>
        </p:blipFill>
        <p:spPr>
          <a:xfrm>
            <a:off x="6213132" y="1704264"/>
            <a:ext cx="3002706" cy="31446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4018D0E-2919-E3A6-0218-A445CDFDD8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19" r="11261"/>
          <a:stretch/>
        </p:blipFill>
        <p:spPr>
          <a:xfrm>
            <a:off x="9680361" y="1704264"/>
            <a:ext cx="2060460" cy="31446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19EBCA-E5BF-770F-6437-2DB02749CF53}"/>
              </a:ext>
            </a:extLst>
          </p:cNvPr>
          <p:cNvSpPr txBox="1"/>
          <p:nvPr/>
        </p:nvSpPr>
        <p:spPr>
          <a:xfrm>
            <a:off x="451178" y="5037208"/>
            <a:ext cx="2407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ahnschrift SemiBold" panose="020B0502040204020203" pitchFamily="34" charset="0"/>
              </a:rPr>
              <a:t>Щукин Егор</a:t>
            </a:r>
            <a:endParaRPr lang="en-US" dirty="0">
              <a:latin typeface="Bahnschrift SemiBold" panose="020B0502040204020203" pitchFamily="34" charset="0"/>
            </a:endParaRPr>
          </a:p>
          <a:p>
            <a:pPr algn="ctr"/>
            <a:r>
              <a:rPr lang="en-US" dirty="0">
                <a:latin typeface="Bahnschrift SemiBold" panose="020B0502040204020203" pitchFamily="34" charset="0"/>
              </a:rPr>
              <a:t>Full-stack developer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A90CB4-B6FA-1D54-4A2B-28B31B593D3F}"/>
              </a:ext>
            </a:extLst>
          </p:cNvPr>
          <p:cNvSpPr txBox="1"/>
          <p:nvPr/>
        </p:nvSpPr>
        <p:spPr>
          <a:xfrm>
            <a:off x="3210817" y="5037208"/>
            <a:ext cx="25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ahnschrift SemiBold" panose="020B0502040204020203" pitchFamily="34" charset="0"/>
              </a:rPr>
              <a:t>Лопатин Кирилл</a:t>
            </a:r>
          </a:p>
          <a:p>
            <a:pPr algn="ctr"/>
            <a:r>
              <a:rPr lang="en-US" dirty="0">
                <a:latin typeface="Bahnschrift SemiBold" panose="020B0502040204020203" pitchFamily="34" charset="0"/>
              </a:rPr>
              <a:t>Frontend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77E0F9-36D0-E018-3CC6-2C096A726B91}"/>
              </a:ext>
            </a:extLst>
          </p:cNvPr>
          <p:cNvSpPr txBox="1"/>
          <p:nvPr/>
        </p:nvSpPr>
        <p:spPr>
          <a:xfrm>
            <a:off x="6213131" y="5037208"/>
            <a:ext cx="3002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ahnschrift SemiBold" panose="020B0502040204020203" pitchFamily="34" charset="0"/>
              </a:rPr>
              <a:t>Пчелин Константин</a:t>
            </a:r>
          </a:p>
          <a:p>
            <a:pPr algn="ctr"/>
            <a:r>
              <a:rPr lang="en-US" dirty="0">
                <a:latin typeface="Bahnschrift SemiBold" panose="020B0502040204020203" pitchFamily="34" charset="0"/>
              </a:rPr>
              <a:t>Algorithm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2ACABF-FD24-441B-2C18-6C65E123BCAF}"/>
              </a:ext>
            </a:extLst>
          </p:cNvPr>
          <p:cNvSpPr txBox="1"/>
          <p:nvPr/>
        </p:nvSpPr>
        <p:spPr>
          <a:xfrm>
            <a:off x="9680358" y="5037208"/>
            <a:ext cx="2060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ahnschrift SemiBold" panose="020B0502040204020203" pitchFamily="34" charset="0"/>
              </a:rPr>
              <a:t>Васюков Егор</a:t>
            </a:r>
            <a:endParaRPr lang="en-US" dirty="0">
              <a:latin typeface="Bahnschrift SemiBold" panose="020B0502040204020203" pitchFamily="34" charset="0"/>
            </a:endParaRPr>
          </a:p>
          <a:p>
            <a:pPr algn="ctr"/>
            <a:r>
              <a:rPr lang="en-US" dirty="0">
                <a:latin typeface="Bahnschrift SemiBold" panose="020B0502040204020203" pitchFamily="34" charset="0"/>
              </a:rPr>
              <a:t>Placemarks</a:t>
            </a:r>
            <a:endParaRPr lang="ru-RU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0240-AAE5-B3FF-9ACF-E77033B2E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2" y="359215"/>
            <a:ext cx="8534400" cy="1507067"/>
          </a:xfrm>
        </p:spPr>
        <p:txBody>
          <a:bodyPr/>
          <a:lstStyle/>
          <a:p>
            <a:pPr algn="ctr"/>
            <a:r>
              <a:rPr lang="ru-RU" dirty="0">
                <a:latin typeface="Bahnschrift SemiBold" panose="020B0502040204020203" pitchFamily="34" charset="0"/>
              </a:rPr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1AB818-1FF8-4383-6077-6F93290D4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882" y="2541233"/>
            <a:ext cx="4903336" cy="3615267"/>
          </a:xfrm>
        </p:spPr>
        <p:txBody>
          <a:bodyPr>
            <a:normAutofit fontScale="85000" lnSpcReduction="10000"/>
          </a:bodyPr>
          <a:lstStyle/>
          <a:p>
            <a:pPr marL="0" indent="0" rtl="0" fontAlgn="ctr">
              <a:buNone/>
            </a:pPr>
            <a:r>
              <a:rPr lang="ru-RU" sz="2400" dirty="0">
                <a:effectLst/>
                <a:latin typeface="Bahnschrift SemiBold" panose="020B0502040204020203" pitchFamily="34" charset="0"/>
              </a:rPr>
              <a:t>Основной задачей нашего проекта стало проектирование алгоритма для прогнозирования загруженности транспортных узлов, а также создание удобного UI интерфейса. </a:t>
            </a:r>
          </a:p>
          <a:p>
            <a:pPr marL="0" indent="0" rtl="0" fontAlgn="ctr">
              <a:buNone/>
            </a:pPr>
            <a:r>
              <a:rPr lang="ru-RU" sz="2400" dirty="0">
                <a:effectLst/>
                <a:latin typeface="Bahnschrift SemiBold" panose="020B0502040204020203" pitchFamily="34" charset="0"/>
              </a:rPr>
              <a:t>Разработанная нами программа может помочь застройщикам, которые с помощью нашего алгоритма могут рассчитать целесообразность постройки недвижимости в этом месте.</a:t>
            </a:r>
          </a:p>
          <a:p>
            <a:pPr marL="0" indent="0">
              <a:buNone/>
            </a:pPr>
            <a:br>
              <a:rPr lang="ru-RU" dirty="0">
                <a:effectLst/>
                <a:latin typeface="Bahnschrift SemiBold" panose="020B0502040204020203" pitchFamily="34" charset="0"/>
              </a:rPr>
            </a:br>
            <a:endParaRPr lang="ru-RU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78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7698C2-5F80-1565-3FDC-9CADBA94F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49" y="270440"/>
            <a:ext cx="8534400" cy="1507067"/>
          </a:xfrm>
        </p:spPr>
        <p:txBody>
          <a:bodyPr/>
          <a:lstStyle/>
          <a:p>
            <a:pPr algn="ctr"/>
            <a:r>
              <a:rPr lang="ru-RU" dirty="0">
                <a:latin typeface="Bahnschrift SemiBold" panose="020B0502040204020203" pitchFamily="34" charset="0"/>
              </a:rPr>
              <a:t>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07AEF9-26E3-9AD3-4936-1A40D10DD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866" y="1483837"/>
            <a:ext cx="5457474" cy="485005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FFFFFF"/>
                </a:solidFill>
                <a:latin typeface="Bahnschrift SemiBold" panose="020B0502040204020203" pitchFamily="34" charset="0"/>
              </a:rPr>
              <a:t>Было </a:t>
            </a:r>
            <a:r>
              <a:rPr lang="ru-RU" sz="2400" b="0" i="0" dirty="0">
                <a:solidFill>
                  <a:srgbClr val="FFFFFF"/>
                </a:solidFill>
                <a:effectLst/>
                <a:latin typeface="Bahnschrift SemiBold" panose="020B0502040204020203" pitchFamily="34" charset="0"/>
              </a:rPr>
              <a:t>разработано программное обеспечение, которое учитывает время суток, пропускную способность транспортных узлов, удаленность недвижимости от транспортной инфраструктуры,</a:t>
            </a:r>
            <a:br>
              <a:rPr lang="ru-RU" sz="2400" b="0" i="0" dirty="0">
                <a:solidFill>
                  <a:srgbClr val="FFFFFF"/>
                </a:solidFill>
                <a:effectLst/>
                <a:latin typeface="Bahnschrift SemiBold" panose="020B0502040204020203" pitchFamily="34" charset="0"/>
              </a:rPr>
            </a:br>
            <a:r>
              <a:rPr lang="ru-RU" sz="2400" b="0" i="0" dirty="0">
                <a:solidFill>
                  <a:srgbClr val="FFFFFF"/>
                </a:solidFill>
                <a:effectLst/>
                <a:latin typeface="Bahnschrift SemiBold" panose="020B0502040204020203" pitchFamily="34" charset="0"/>
              </a:rPr>
              <a:t>а также от школ, больниц и торговых центров.</a:t>
            </a:r>
            <a:endParaRPr lang="en-US" sz="2400" b="0" i="0" dirty="0">
              <a:solidFill>
                <a:srgbClr val="FFFFFF"/>
              </a:solidFill>
              <a:effectLst/>
              <a:latin typeface="Bahnschrift SemiBol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sz="2400" b="0" i="0" dirty="0">
                <a:solidFill>
                  <a:srgbClr val="FFFFFF"/>
                </a:solidFill>
                <a:effectLst/>
                <a:latin typeface="Bahnschrift SemiBold" panose="020B0502040204020203" pitchFamily="34" charset="0"/>
              </a:rPr>
              <a:t> Для удобного взаимодействия пользователя и алгоритма был разработан WEB интерфейс с динамической картой и возможностью расставлять метки.</a:t>
            </a:r>
          </a:p>
          <a:p>
            <a:pPr marL="0" indent="0">
              <a:buNone/>
            </a:pPr>
            <a:endParaRPr lang="ru-RU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515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7698C2-5F80-1565-3FDC-9CADBA94F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129"/>
            <a:ext cx="12192000" cy="1537811"/>
          </a:xfrm>
        </p:spPr>
        <p:txBody>
          <a:bodyPr/>
          <a:lstStyle/>
          <a:p>
            <a:pPr algn="ctr"/>
            <a:r>
              <a:rPr lang="ru-RU" dirty="0">
                <a:latin typeface="Bahnschrift SemiBold" panose="020B0502040204020203" pitchFamily="34" charset="0"/>
              </a:rPr>
              <a:t>Как работает НАША ПРОРАММА?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523F2-5FA7-7856-1DD7-F5107CA87BB8}"/>
              </a:ext>
            </a:extLst>
          </p:cNvPr>
          <p:cNvSpPr txBox="1"/>
          <p:nvPr/>
        </p:nvSpPr>
        <p:spPr>
          <a:xfrm>
            <a:off x="4393871" y="1547210"/>
            <a:ext cx="3523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Bahnschrift SemiBold" panose="020B0502040204020203" pitchFamily="34" charset="0"/>
              </a:rPr>
              <a:t>Сервис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776C8A82-123D-664E-F745-86E416863706}"/>
              </a:ext>
            </a:extLst>
          </p:cNvPr>
          <p:cNvCxnSpPr>
            <a:cxnSpLocks/>
          </p:cNvCxnSpPr>
          <p:nvPr/>
        </p:nvCxnSpPr>
        <p:spPr>
          <a:xfrm flipH="1">
            <a:off x="3144356" y="2131985"/>
            <a:ext cx="1249516" cy="706133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0F9C0142-9B50-2544-2AA5-4BB3DA675C67}"/>
              </a:ext>
            </a:extLst>
          </p:cNvPr>
          <p:cNvCxnSpPr>
            <a:cxnSpLocks/>
          </p:cNvCxnSpPr>
          <p:nvPr/>
        </p:nvCxnSpPr>
        <p:spPr>
          <a:xfrm>
            <a:off x="5917053" y="2115114"/>
            <a:ext cx="1368650" cy="734328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9784A1-E508-F09E-2C4D-948454017E53}"/>
              </a:ext>
            </a:extLst>
          </p:cNvPr>
          <p:cNvSpPr txBox="1"/>
          <p:nvPr/>
        </p:nvSpPr>
        <p:spPr>
          <a:xfrm>
            <a:off x="2371039" y="2815287"/>
            <a:ext cx="1647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Front-end</a:t>
            </a:r>
            <a:endParaRPr lang="ru-RU" sz="2400" dirty="0">
              <a:latin typeface="Bahnschrift SemiBol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A3D57-6284-6E4B-1D6B-9E0B69BCAC62}"/>
              </a:ext>
            </a:extLst>
          </p:cNvPr>
          <p:cNvSpPr txBox="1"/>
          <p:nvPr/>
        </p:nvSpPr>
        <p:spPr>
          <a:xfrm>
            <a:off x="6731254" y="2886207"/>
            <a:ext cx="1605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Back-end</a:t>
            </a:r>
            <a:endParaRPr lang="ru-RU" sz="2400" dirty="0">
              <a:latin typeface="Bahnschrift SemiBold" panose="020B0502040204020203" pitchFamily="34" charset="0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A8A87228-0397-7742-F3D4-93A4598DEA33}"/>
              </a:ext>
            </a:extLst>
          </p:cNvPr>
          <p:cNvCxnSpPr>
            <a:cxnSpLocks/>
          </p:cNvCxnSpPr>
          <p:nvPr/>
        </p:nvCxnSpPr>
        <p:spPr>
          <a:xfrm flipH="1">
            <a:off x="1777593" y="3282276"/>
            <a:ext cx="995887" cy="897955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E6C9432C-4EDD-4951-30A6-2C4EE9949AEF}"/>
              </a:ext>
            </a:extLst>
          </p:cNvPr>
          <p:cNvCxnSpPr>
            <a:cxnSpLocks/>
          </p:cNvCxnSpPr>
          <p:nvPr/>
        </p:nvCxnSpPr>
        <p:spPr>
          <a:xfrm flipH="1">
            <a:off x="3125655" y="3274894"/>
            <a:ext cx="28536" cy="917931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D9443D0-6786-F54C-30A0-DCC9CEA39CEA}"/>
              </a:ext>
            </a:extLst>
          </p:cNvPr>
          <p:cNvCxnSpPr>
            <a:cxnSpLocks/>
          </p:cNvCxnSpPr>
          <p:nvPr/>
        </p:nvCxnSpPr>
        <p:spPr>
          <a:xfrm>
            <a:off x="3506366" y="3306088"/>
            <a:ext cx="1204296" cy="897955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7A93644-35DB-A097-6290-7E353642CEFC}"/>
              </a:ext>
            </a:extLst>
          </p:cNvPr>
          <p:cNvSpPr txBox="1"/>
          <p:nvPr/>
        </p:nvSpPr>
        <p:spPr>
          <a:xfrm>
            <a:off x="1294590" y="4204043"/>
            <a:ext cx="995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Bold" panose="020B0502040204020203" pitchFamily="34" charset="0"/>
              </a:rPr>
              <a:t>html</a:t>
            </a:r>
            <a:endParaRPr lang="ru-RU" sz="2000" dirty="0">
              <a:latin typeface="Bahnschrift SemiBold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571EF6-8289-BA71-6C6B-BEF874EBBA50}"/>
              </a:ext>
            </a:extLst>
          </p:cNvPr>
          <p:cNvSpPr txBox="1"/>
          <p:nvPr/>
        </p:nvSpPr>
        <p:spPr>
          <a:xfrm>
            <a:off x="4485501" y="4176910"/>
            <a:ext cx="995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 SemiBold" panose="020B0502040204020203" pitchFamily="34" charset="0"/>
              </a:rPr>
              <a:t>js</a:t>
            </a:r>
            <a:endParaRPr lang="ru-RU" sz="2000" dirty="0">
              <a:latin typeface="Bahnschrift SemiBold" panose="020B0502040204020203" pitchFamily="34" charset="0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A78F2330-E39F-3A17-DE04-FF27BBCA8FFF}"/>
              </a:ext>
            </a:extLst>
          </p:cNvPr>
          <p:cNvCxnSpPr/>
          <p:nvPr/>
        </p:nvCxnSpPr>
        <p:spPr>
          <a:xfrm flipH="1">
            <a:off x="6559650" y="3331975"/>
            <a:ext cx="859340" cy="821756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EAF8F0F-89F2-37A6-BCA1-150AD27DDFAE}"/>
              </a:ext>
            </a:extLst>
          </p:cNvPr>
          <p:cNvCxnSpPr>
            <a:cxnSpLocks/>
          </p:cNvCxnSpPr>
          <p:nvPr/>
        </p:nvCxnSpPr>
        <p:spPr>
          <a:xfrm>
            <a:off x="7808594" y="3331975"/>
            <a:ext cx="1055643" cy="787273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3CEC4F-818C-2C23-0BCA-1E2E90D0FF61}"/>
              </a:ext>
            </a:extLst>
          </p:cNvPr>
          <p:cNvSpPr txBox="1"/>
          <p:nvPr/>
        </p:nvSpPr>
        <p:spPr>
          <a:xfrm>
            <a:off x="8336415" y="4119248"/>
            <a:ext cx="120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hnschrift SemiBold" panose="020B0502040204020203" pitchFamily="34" charset="0"/>
              </a:rPr>
              <a:t>FastAPI</a:t>
            </a:r>
            <a:endParaRPr lang="ru-RU" sz="2000" dirty="0">
              <a:latin typeface="Bahnschrift SemiBold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CCC280-A653-3FEA-C314-E8DC17E4579E}"/>
              </a:ext>
            </a:extLst>
          </p:cNvPr>
          <p:cNvSpPr txBox="1"/>
          <p:nvPr/>
        </p:nvSpPr>
        <p:spPr>
          <a:xfrm>
            <a:off x="6009208" y="4199389"/>
            <a:ext cx="995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Bold" panose="020B0502040204020203" pitchFamily="34" charset="0"/>
              </a:rPr>
              <a:t>Python</a:t>
            </a:r>
            <a:endParaRPr lang="ru-RU" sz="2000" dirty="0">
              <a:latin typeface="Bahnschrift SemiBold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167FDE-5A35-59C7-3B25-D78191182A0B}"/>
              </a:ext>
            </a:extLst>
          </p:cNvPr>
          <p:cNvSpPr txBox="1"/>
          <p:nvPr/>
        </p:nvSpPr>
        <p:spPr>
          <a:xfrm>
            <a:off x="3816604" y="6291100"/>
            <a:ext cx="340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Bahnschrift SemiBold" panose="020B0502040204020203" pitchFamily="34" charset="0"/>
              </a:rPr>
              <a:t>И </a:t>
            </a:r>
            <a:r>
              <a:rPr lang="ru-RU" dirty="0" err="1">
                <a:latin typeface="Bahnschrift SemiBold" panose="020B0502040204020203" pitchFamily="34" charset="0"/>
              </a:rPr>
              <a:t>хостим</a:t>
            </a:r>
            <a:r>
              <a:rPr lang="ru-RU" dirty="0">
                <a:latin typeface="Bahnschrift SemiBold" panose="020B0502040204020203" pitchFamily="34" charset="0"/>
              </a:rPr>
              <a:t> всё на </a:t>
            </a:r>
            <a:r>
              <a:rPr lang="en-US" dirty="0">
                <a:latin typeface="Bahnschrift SemiBold" panose="020B0502040204020203" pitchFamily="34" charset="0"/>
              </a:rPr>
              <a:t>Heroku</a:t>
            </a:r>
            <a:r>
              <a:rPr lang="en-US" dirty="0">
                <a:latin typeface="Bahnschrift SemiBold" panose="020B0502040204020203" pitchFamily="34" charset="0"/>
                <a:sym typeface="Wingdings" panose="05000000000000000000" pitchFamily="2" charset="2"/>
              </a:rPr>
              <a:t>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6ADAAEE-86EA-4195-83C1-1634A1D67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46" y="4290046"/>
            <a:ext cx="782557" cy="110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6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7698C2-5F80-1565-3FDC-9CADBA94F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0440"/>
            <a:ext cx="12192000" cy="1507067"/>
          </a:xfrm>
        </p:spPr>
        <p:txBody>
          <a:bodyPr/>
          <a:lstStyle/>
          <a:p>
            <a:pPr algn="ctr"/>
            <a:r>
              <a:rPr lang="ru-RU" dirty="0">
                <a:latin typeface="Bahnschrift SemiBold" panose="020B0502040204020203" pitchFamily="34" charset="0"/>
              </a:rPr>
              <a:t>Как можно доработать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ru-RU" dirty="0">
                <a:latin typeface="Bahnschrift SemiBold" panose="020B0502040204020203" pitchFamily="34" charset="0"/>
              </a:rPr>
              <a:t>программу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07AEF9-26E3-9AD3-4936-1A40D10DD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45" y="1708904"/>
            <a:ext cx="6339209" cy="4671284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Bahnschrift SemiBold" panose="020B0502040204020203" pitchFamily="34" charset="0"/>
              </a:rPr>
              <a:t>В будущем планируется</a:t>
            </a:r>
            <a:r>
              <a:rPr lang="en-US" dirty="0">
                <a:latin typeface="Bahnschrift SemiBold" panose="020B0502040204020203" pitchFamily="34" charset="0"/>
              </a:rPr>
              <a:t>:</a:t>
            </a:r>
            <a:endParaRPr lang="ru-RU" dirty="0">
              <a:latin typeface="Bahnschrift SemiBol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Bahnschrift SemiBold" panose="020B0502040204020203" pitchFamily="34" charset="0"/>
              </a:rPr>
              <a:t>Добавить в карту больше элементов транспортной сети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Bahnschrift SemiBold" panose="020B0502040204020203" pitchFamily="34" charset="0"/>
              </a:rPr>
              <a:t>Добавить новые виды транспорта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Bahnschrift SemiBold" panose="020B0502040204020203" pitchFamily="34" charset="0"/>
              </a:rPr>
              <a:t>Добавить большее количество общественных учреждений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Bahnschrift SemiBold" panose="020B0502040204020203" pitchFamily="34" charset="0"/>
              </a:rPr>
              <a:t>Увеличить площадь покрытия карты (синим цветом обозначена будущая территория)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Bahnschrift SemiBold" panose="020B0502040204020203" pitchFamily="34" charset="0"/>
              </a:rPr>
              <a:t>Добавить многозадачность(постройка одновременно нескольких зданий)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45DFEA-B69E-8E83-7BFA-9178719CE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554" y="1708903"/>
            <a:ext cx="5152733" cy="461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30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A82E1F-F992-6ADE-4DC3-B4E02A952073}"/>
              </a:ext>
            </a:extLst>
          </p:cNvPr>
          <p:cNvSpPr txBox="1"/>
          <p:nvPr/>
        </p:nvSpPr>
        <p:spPr>
          <a:xfrm>
            <a:off x="2330388" y="852671"/>
            <a:ext cx="69630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latin typeface="Bahnschrift SemiBold" panose="020B0502040204020203" pitchFamily="34" charset="0"/>
              </a:rPr>
              <a:t>ДЕМОНСТРАЦИЯ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B959D-F443-9A87-0643-DAFE44E7C87D}"/>
              </a:ext>
            </a:extLst>
          </p:cNvPr>
          <p:cNvSpPr txBox="1"/>
          <p:nvPr/>
        </p:nvSpPr>
        <p:spPr>
          <a:xfrm>
            <a:off x="2974020" y="4059276"/>
            <a:ext cx="610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>
              <a:latin typeface="Bahnschrift SemiBol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D39FF-9F72-63FF-080B-5B8015946271}"/>
              </a:ext>
            </a:extLst>
          </p:cNvPr>
          <p:cNvSpPr txBox="1"/>
          <p:nvPr/>
        </p:nvSpPr>
        <p:spPr>
          <a:xfrm>
            <a:off x="1431596" y="2633020"/>
            <a:ext cx="29280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Bahnschrift SemiBold" panose="020B0502040204020203" pitchFamily="34" charset="0"/>
              </a:rPr>
              <a:t>С готовым продуктом можно ознакомиться </a:t>
            </a:r>
            <a:r>
              <a:rPr lang="ru-RU" dirty="0">
                <a:latin typeface="Bahnschrift SemiBol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 ссылке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1B9DE0-5E0F-41B5-AD9E-8A98B53A9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376" y="1868334"/>
            <a:ext cx="3338665" cy="33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2883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AD2E03"/>
      </a:dk2>
      <a:lt2>
        <a:srgbClr val="D75626"/>
      </a:lt2>
      <a:accent1>
        <a:srgbClr val="760603"/>
      </a:accent1>
      <a:accent2>
        <a:srgbClr val="FA9C1F"/>
      </a:accent2>
      <a:accent3>
        <a:srgbClr val="D9BB55"/>
      </a:accent3>
      <a:accent4>
        <a:srgbClr val="829551"/>
      </a:accent4>
      <a:accent5>
        <a:srgbClr val="58A28B"/>
      </a:accent5>
      <a:accent6>
        <a:srgbClr val="426480"/>
      </a:accent6>
      <a:hlink>
        <a:srgbClr val="460402"/>
      </a:hlink>
      <a:folHlink>
        <a:srgbClr val="991111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4000"/>
                <a:hueMod val="22000"/>
                <a:satMod val="220000"/>
                <a:lumMod val="6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903AAAE-3EA5-424A-B142-CC51DC1F89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143</TotalTime>
  <Words>195</Words>
  <Application>Microsoft Office PowerPoint</Application>
  <PresentationFormat>Широкоэкранный</PresentationFormat>
  <Paragraphs>43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Bahnschrift SemiBold</vt:lpstr>
      <vt:lpstr>Century Gothic</vt:lpstr>
      <vt:lpstr>Wingdings</vt:lpstr>
      <vt:lpstr>Wingdings 3</vt:lpstr>
      <vt:lpstr>Сектор</vt:lpstr>
      <vt:lpstr>Прогнозирование загруженности транспортных узлов в местах введения новых объектов недвижимости</vt:lpstr>
      <vt:lpstr>Наша команда</vt:lpstr>
      <vt:lpstr>Задача</vt:lpstr>
      <vt:lpstr>Решение</vt:lpstr>
      <vt:lpstr>Как работает НАША ПРОРАММА?</vt:lpstr>
      <vt:lpstr>Как можно доработать программу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Прогнозирование загруженности транспортных узлов в местах введения новых объектов недвижимости</dc:title>
  <dc:creator>Егор</dc:creator>
  <cp:lastModifiedBy>Костя Пчелин</cp:lastModifiedBy>
  <cp:revision>6</cp:revision>
  <dcterms:created xsi:type="dcterms:W3CDTF">2022-08-26T07:52:39Z</dcterms:created>
  <dcterms:modified xsi:type="dcterms:W3CDTF">2022-08-26T10:19:53Z</dcterms:modified>
</cp:coreProperties>
</file>